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909" r:id="rId2"/>
    <p:sldId id="923" r:id="rId3"/>
    <p:sldId id="924" r:id="rId4"/>
    <p:sldId id="932" r:id="rId5"/>
    <p:sldId id="938" r:id="rId6"/>
    <p:sldId id="940" r:id="rId7"/>
    <p:sldId id="941" r:id="rId8"/>
    <p:sldId id="939" r:id="rId9"/>
  </p:sldIdLst>
  <p:sldSz cx="9144000" cy="6858000" type="screen4x3"/>
  <p:notesSz cx="6761163" cy="9931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D25"/>
    <a:srgbClr val="E61B15"/>
    <a:srgbClr val="3333FF"/>
    <a:srgbClr val="DDDDDD"/>
    <a:srgbClr val="FFFF66"/>
    <a:srgbClr val="FAF6A4"/>
    <a:srgbClr val="FFCC00"/>
    <a:srgbClr val="CCFF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3" autoAdjust="0"/>
    <p:restoredTop sz="95968" autoAdjust="0"/>
  </p:normalViewPr>
  <p:slideViewPr>
    <p:cSldViewPr>
      <p:cViewPr>
        <p:scale>
          <a:sx n="100" d="100"/>
          <a:sy n="100" d="100"/>
        </p:scale>
        <p:origin x="2334" y="396"/>
      </p:cViewPr>
      <p:guideLst>
        <p:guide orient="horz" pos="1979"/>
        <p:guide pos="2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矩形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23" name="矩形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24" name="矩形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25" name="矩形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F287031-E0BB-49DC-B158-AF07193A29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849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矩形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矩形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矩形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8050"/>
            <a:ext cx="5408613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矩形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矩形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77CC2BC-A912-4913-8E9E-F080524CB0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4522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70229E-CF99-4AB1-9AE9-78067D236270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>
              <a:ea typeface="宋体" charset="-122"/>
            </a:endParaRPr>
          </a:p>
        </p:txBody>
      </p:sp>
      <p:sp>
        <p:nvSpPr>
          <p:cNvPr id="19458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965700" cy="3724275"/>
          </a:xfrm>
          <a:ln/>
        </p:spPr>
      </p:sp>
      <p:sp>
        <p:nvSpPr>
          <p:cNvPr id="19459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6463"/>
            <a:ext cx="4957763" cy="4470400"/>
          </a:xfrm>
          <a:noFill/>
        </p:spPr>
        <p:txBody>
          <a:bodyPr/>
          <a:lstStyle/>
          <a:p>
            <a:pPr indent="404813" eaLnBrk="1" hangingPunct="1">
              <a:lnSpc>
                <a:spcPct val="150000"/>
              </a:lnSpc>
            </a:pPr>
            <a:r>
              <a:rPr kumimoji="1" lang="zh-CN" altLang="en-US">
                <a:solidFill>
                  <a:srgbClr val="000000"/>
                </a:solidFill>
                <a:latin typeface="宋体" charset="-122"/>
                <a:ea typeface="宋体" charset="-122"/>
              </a:rPr>
              <a:t>潍坊柴油机厂建厂于</a:t>
            </a:r>
            <a:r>
              <a:rPr kumimoji="1" lang="en-US" altLang="zh-CN">
                <a:solidFill>
                  <a:srgbClr val="000000"/>
                </a:solidFill>
                <a:latin typeface="宋体" charset="-122"/>
                <a:ea typeface="宋体" charset="-122"/>
              </a:rPr>
              <a:t>1953</a:t>
            </a:r>
            <a:r>
              <a:rPr kumimoji="1" lang="zh-CN" altLang="en-US">
                <a:solidFill>
                  <a:srgbClr val="000000"/>
                </a:solidFill>
                <a:latin typeface="宋体" charset="-122"/>
                <a:ea typeface="宋体" charset="-122"/>
              </a:rPr>
              <a:t>年，具有</a:t>
            </a:r>
            <a:r>
              <a:rPr kumimoji="1" lang="en-US" altLang="zh-CN">
                <a:solidFill>
                  <a:srgbClr val="000000"/>
                </a:solidFill>
                <a:latin typeface="宋体" charset="-122"/>
                <a:ea typeface="宋体" charset="-122"/>
              </a:rPr>
              <a:t>52</a:t>
            </a:r>
            <a:r>
              <a:rPr kumimoji="1" lang="zh-CN" altLang="en-US">
                <a:solidFill>
                  <a:srgbClr val="000000"/>
                </a:solidFill>
                <a:latin typeface="宋体" charset="-122"/>
                <a:ea typeface="宋体" charset="-122"/>
              </a:rPr>
              <a:t>年发展历史。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主要生产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160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、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170 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、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L+V20/27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、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12VE230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等系列柴油机，参控股企业主要生产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WD615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、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WD618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、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226B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、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R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、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95 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、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WT615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等系列柴油机，共</a:t>
            </a:r>
            <a:r>
              <a:rPr kumimoji="1" lang="en-US" altLang="zh-CN">
                <a:latin typeface="宋体" charset="-122"/>
                <a:ea typeface="宋体" charset="-122"/>
              </a:rPr>
              <a:t>10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大系列</a:t>
            </a:r>
            <a:r>
              <a:rPr kumimoji="1" lang="en-US" altLang="zh-CN">
                <a:latin typeface="宋体" charset="-122"/>
                <a:ea typeface="宋体" charset="-122"/>
              </a:rPr>
              <a:t>1000</a:t>
            </a:r>
            <a:r>
              <a:rPr kumimoji="1" lang="zh-CN" altLang="en-US">
                <a:latin typeface="宋体" charset="-122"/>
                <a:ea typeface="宋体" charset="-122"/>
              </a:rPr>
              <a:t>多个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品种，功率范围</a:t>
            </a:r>
            <a:r>
              <a:rPr kumimoji="1" lang="en-US" altLang="zh-CN">
                <a:solidFill>
                  <a:schemeClr val="tx2"/>
                </a:solidFill>
                <a:latin typeface="宋体" charset="-122"/>
                <a:ea typeface="宋体" charset="-122"/>
              </a:rPr>
              <a:t>8-2200</a:t>
            </a:r>
            <a:r>
              <a:rPr kumimoji="1" lang="zh-CN" altLang="en-US">
                <a:solidFill>
                  <a:schemeClr val="tx2"/>
                </a:solidFill>
                <a:latin typeface="宋体" charset="-122"/>
                <a:ea typeface="宋体" charset="-122"/>
              </a:rPr>
              <a:t>千瓦。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ECB742-69B6-45FA-9FF6-0BB66BA8C6D1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>
              <a:ea typeface="宋体" charset="-122"/>
            </a:endParaRPr>
          </a:p>
        </p:txBody>
      </p:sp>
      <p:sp>
        <p:nvSpPr>
          <p:cNvPr id="21506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4538"/>
            <a:ext cx="4967288" cy="3725862"/>
          </a:xfrm>
          <a:ln/>
        </p:spPr>
      </p:sp>
      <p:sp>
        <p:nvSpPr>
          <p:cNvPr id="21507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676275" y="4716463"/>
            <a:ext cx="5408613" cy="4470400"/>
          </a:xfrm>
          <a:noFill/>
        </p:spPr>
        <p:txBody>
          <a:bodyPr/>
          <a:lstStyle/>
          <a:p>
            <a:pPr eaLnBrk="1" hangingPunct="1"/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52D-F104-4F7F-8193-A5F3022015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A95B-E110-4E92-9324-B28C1E7D15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5438" y="188913"/>
            <a:ext cx="2103437" cy="5502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5125" y="188913"/>
            <a:ext cx="6157913" cy="5502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BA4D4-54D1-44BF-AF1C-26346904F5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13C80-D94E-4252-9A66-176671EAF3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F6040-41E3-4380-8B43-0F718671AA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5125" y="1571625"/>
            <a:ext cx="4130675" cy="411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130675" cy="411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89A7-A91F-4532-95ED-5B963813C1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AC24-D041-4CA3-BBF8-AD5C1AB0F5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477C-AFDD-4189-925F-7C01761554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F877-1432-4832-A6DE-C0C7C14A0D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B177E-358A-444B-AF89-F2C425C466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矩形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矩形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5CD9-A710-4D5B-A37B-7E1F3250E1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内页标准版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矩形 3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264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98084" name="矩形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98085" name="矩形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98086" name="矩形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9404CFA-E832-4CA4-BC9D-5FAAF42055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矩形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71625"/>
            <a:ext cx="841375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单击以编辑母版文本样式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2" name="矩形 8"/>
          <p:cNvSpPr>
            <a:spLocks noChangeArrowheads="1"/>
          </p:cNvSpPr>
          <p:nvPr/>
        </p:nvSpPr>
        <p:spPr bwMode="auto">
          <a:xfrm>
            <a:off x="365125" y="5846763"/>
            <a:ext cx="20621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/>
          <a:lstStyle/>
          <a:p>
            <a:pPr defTabSz="912813">
              <a:spcBef>
                <a:spcPct val="50000"/>
              </a:spcBef>
              <a:defRPr/>
            </a:pPr>
            <a:endParaRPr kumimoji="1" lang="en-US" altLang="zh-CN" sz="1500" b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33" name="矩形 9"/>
          <p:cNvSpPr>
            <a:spLocks noChangeArrowheads="1"/>
          </p:cNvSpPr>
          <p:nvPr/>
        </p:nvSpPr>
        <p:spPr bwMode="auto">
          <a:xfrm>
            <a:off x="3001963" y="5846763"/>
            <a:ext cx="31400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/>
          <a:lstStyle/>
          <a:p>
            <a:pPr algn="ctr" defTabSz="912813">
              <a:spcBef>
                <a:spcPct val="50000"/>
              </a:spcBef>
              <a:defRPr/>
            </a:pPr>
            <a:endParaRPr kumimoji="1" lang="en-US" altLang="zh-CN" sz="1500" b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34" name="矩形 10"/>
          <p:cNvSpPr>
            <a:spLocks noChangeArrowheads="1"/>
          </p:cNvSpPr>
          <p:nvPr/>
        </p:nvSpPr>
        <p:spPr bwMode="auto">
          <a:xfrm>
            <a:off x="-252413" y="6577013"/>
            <a:ext cx="20621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/>
          <a:lstStyle/>
          <a:p>
            <a:pPr defTabSz="912813">
              <a:spcBef>
                <a:spcPct val="50000"/>
              </a:spcBef>
              <a:defRPr/>
            </a:pPr>
            <a:r>
              <a:rPr kumimoji="1" lang="en-US" altLang="zh-CN" sz="1500" b="0">
                <a:latin typeface="Times New Roman" pitchFamily="18" charset="0"/>
                <a:ea typeface="宋体" pitchFamily="2" charset="-122"/>
              </a:rPr>
              <a:t>     </a:t>
            </a:r>
            <a:fld id="{2D23D5FA-DEB4-45F3-BEE3-3FCF3C20332E}" type="slidenum">
              <a:rPr kumimoji="1" lang="en-US" altLang="zh-CN" sz="1500" b="0">
                <a:latin typeface="Times New Roman" pitchFamily="18" charset="0"/>
                <a:ea typeface="宋体" pitchFamily="2" charset="-122"/>
              </a:rPr>
              <a:pPr defTabSz="912813">
                <a:spcBef>
                  <a:spcPct val="50000"/>
                </a:spcBef>
                <a:defRPr/>
              </a:pPr>
              <a:t>‹#›</a:t>
            </a:fld>
            <a:endParaRPr kumimoji="1" lang="en-US" altLang="zh-CN" sz="1500" b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35" name="矩形 11"/>
          <p:cNvSpPr>
            <a:spLocks noChangeArrowheads="1"/>
          </p:cNvSpPr>
          <p:nvPr/>
        </p:nvSpPr>
        <p:spPr bwMode="auto">
          <a:xfrm>
            <a:off x="0" y="6410325"/>
            <a:ext cx="7905750" cy="195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zh-CN" altLang="en-US"/>
          </a:p>
        </p:txBody>
      </p:sp>
      <p:sp>
        <p:nvSpPr>
          <p:cNvPr id="1036" name="矩形 12"/>
          <p:cNvSpPr>
            <a:spLocks noChangeArrowheads="1"/>
          </p:cNvSpPr>
          <p:nvPr/>
        </p:nvSpPr>
        <p:spPr bwMode="auto">
          <a:xfrm>
            <a:off x="8748713" y="6410325"/>
            <a:ext cx="371475" cy="1936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zh-CN" altLang="en-US"/>
          </a:p>
        </p:txBody>
      </p:sp>
      <p:pic>
        <p:nvPicPr>
          <p:cNvPr id="1037" name="图片 13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79388" y="981075"/>
            <a:ext cx="87852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6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039" name="矩形 15"/>
          <p:cNvSpPr>
            <a:spLocks noChangeArrowheads="1"/>
          </p:cNvSpPr>
          <p:nvPr/>
        </p:nvSpPr>
        <p:spPr bwMode="auto">
          <a:xfrm>
            <a:off x="6084888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zh-CN" altLang="zh-CN" sz="1400" b="0">
                <a:latin typeface="Arial" charset="0"/>
                <a:ea typeface="宋体" pitchFamily="2" charset="-122"/>
              </a:rPr>
              <a:t>第 </a:t>
            </a:r>
            <a:fld id="{A1887FB5-B7D5-4FB9-85D8-2049C15252B1}" type="slidenum">
              <a:rPr lang="zh-CN" altLang="en-US" sz="1400" b="0">
                <a:latin typeface="Arial" charset="0"/>
                <a:ea typeface="宋体" pitchFamily="2" charset="-122"/>
              </a:rPr>
              <a:pPr>
                <a:defRPr/>
              </a:pPr>
              <a:t>‹#›</a:t>
            </a:fld>
            <a:r>
              <a:rPr lang="zh-CN" altLang="en-US" sz="1400" b="0">
                <a:latin typeface="Arial" charset="0"/>
                <a:ea typeface="宋体" pitchFamily="2" charset="-122"/>
              </a:rPr>
              <a:t>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2"/>
          <p:cNvSpPr txBox="1">
            <a:spLocks noChangeArrowheads="1"/>
          </p:cNvSpPr>
          <p:nvPr/>
        </p:nvSpPr>
        <p:spPr bwMode="auto">
          <a:xfrm>
            <a:off x="0" y="1989138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潍柴集团情况介绍</a:t>
            </a:r>
          </a:p>
        </p:txBody>
      </p:sp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2124075" y="4365625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</a:rPr>
              <a:t>二</a:t>
            </a:r>
            <a:r>
              <a:rPr lang="en-US" altLang="zh-CN" sz="3600">
                <a:solidFill>
                  <a:schemeClr val="bg1"/>
                </a:solidFill>
              </a:rPr>
              <a:t>00</a:t>
            </a:r>
            <a:r>
              <a:rPr lang="zh-CN" altLang="en-US" sz="3600">
                <a:solidFill>
                  <a:schemeClr val="bg1"/>
                </a:solidFill>
              </a:rPr>
              <a:t>八年七月</a:t>
            </a:r>
          </a:p>
        </p:txBody>
      </p:sp>
      <p:pic>
        <p:nvPicPr>
          <p:cNvPr id="15363" name="图片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文本框 5"/>
          <p:cNvSpPr txBox="1">
            <a:spLocks noChangeArrowheads="1"/>
          </p:cNvSpPr>
          <p:nvPr/>
        </p:nvSpPr>
        <p:spPr bwMode="auto">
          <a:xfrm>
            <a:off x="0" y="2640293"/>
            <a:ext cx="9144000" cy="234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zh-CN" sz="3600" dirty="0">
                <a:solidFill>
                  <a:schemeClr val="bg1"/>
                </a:solidFill>
                <a:latin typeface="+mj-lt"/>
                <a:ea typeface="黑体" pitchFamily="2" charset="-122"/>
              </a:rPr>
              <a:t>Презентация компании</a:t>
            </a:r>
          </a:p>
          <a:p>
            <a:pPr algn="ctr">
              <a:lnSpc>
                <a:spcPct val="13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+mj-lt"/>
                <a:ea typeface="黑体" pitchFamily="2" charset="-122"/>
              </a:rPr>
              <a:t>WEICHAI POWER</a:t>
            </a:r>
            <a:endParaRPr lang="en-US" altLang="zh-CN" sz="44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30000"/>
              </a:lnSpc>
            </a:pPr>
            <a:endParaRPr lang="en-US" altLang="zh-CN" sz="3600" dirty="0">
              <a:solidFill>
                <a:schemeClr val="bg1"/>
              </a:solidFill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3"/>
          <p:cNvSpPr txBox="1">
            <a:spLocks noChangeArrowheads="1"/>
          </p:cNvSpPr>
          <p:nvPr/>
        </p:nvSpPr>
        <p:spPr bwMode="auto">
          <a:xfrm>
            <a:off x="5207000" y="914400"/>
            <a:ext cx="169863" cy="549275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 eaLnBrk="0" hangingPunct="0">
              <a:lnSpc>
                <a:spcPct val="150000"/>
              </a:lnSpc>
            </a:pPr>
            <a:endParaRPr kumimoji="1" lang="zu-ZA" altLang="zh-CN" sz="200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6148" name="文本框 5"/>
          <p:cNvSpPr txBox="1">
            <a:spLocks noChangeArrowheads="1"/>
          </p:cNvSpPr>
          <p:nvPr/>
        </p:nvSpPr>
        <p:spPr bwMode="auto">
          <a:xfrm>
            <a:off x="287339" y="4102134"/>
            <a:ext cx="8533134" cy="1649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24" tIns="45712" rIns="91424" bIns="45712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 </a:t>
            </a:r>
            <a:r>
              <a:rPr kumimoji="1" lang="en-US" altLang="zh-CN" sz="1200" dirty="0" err="1">
                <a:latin typeface="Arial" charset="0"/>
                <a:ea typeface="Dotum" pitchFamily="34" charset="-127"/>
              </a:rPr>
              <a:t>Weichai</a:t>
            </a:r>
            <a:r>
              <a:rPr kumimoji="1" lang="en-US" altLang="zh-CN" sz="1200" dirty="0">
                <a:latin typeface="Arial" charset="0"/>
                <a:ea typeface="Dotum" pitchFamily="34" charset="-127"/>
              </a:rPr>
              <a:t> Group </a:t>
            </a: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– </a:t>
            </a:r>
            <a:r>
              <a:rPr kumimoji="1" lang="en-US" altLang="zh-CN" sz="1200" b="0" dirty="0" err="1">
                <a:latin typeface="Arial" charset="0"/>
                <a:ea typeface="Dotum" pitchFamily="34" charset="-127"/>
              </a:rPr>
              <a:t>крупнейш</a:t>
            </a:r>
            <a:r>
              <a:rPr kumimoji="1" lang="ru-RU" altLang="zh-CN" sz="1200" b="0" dirty="0" err="1">
                <a:latin typeface="Arial" charset="0"/>
                <a:ea typeface="Dotum" pitchFamily="34" charset="-127"/>
              </a:rPr>
              <a:t>ая</a:t>
            </a:r>
            <a:r>
              <a:rPr kumimoji="1" lang="en-US" altLang="zh-CN" sz="1200" b="0" dirty="0">
                <a:latin typeface="Arial" charset="0"/>
                <a:ea typeface="Dotum" pitchFamily="34" charset="-127"/>
              </a:rPr>
              <a:t> </a:t>
            </a: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корпорация в Китае выпускающая все элементы трансмиссии</a:t>
            </a:r>
            <a:r>
              <a:rPr kumimoji="1" lang="en-US" altLang="zh-CN" sz="1200" b="0" dirty="0">
                <a:latin typeface="Arial" charset="0"/>
                <a:ea typeface="Dotum" pitchFamily="34" charset="-127"/>
              </a:rPr>
              <a:t> </a:t>
            </a: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и дизельные и газовые двигатели. 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1" lang="ru-RU" altLang="zh-CN" sz="700" b="0" dirty="0">
              <a:latin typeface="Arial" charset="0"/>
              <a:ea typeface="Dotum" pitchFamily="34" charset="-127"/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 Корпорация </a:t>
            </a:r>
            <a:r>
              <a:rPr kumimoji="1" lang="en-US" altLang="zh-CN" sz="1200" b="0" dirty="0" err="1">
                <a:latin typeface="Arial" charset="0"/>
                <a:ea typeface="Dotum" pitchFamily="34" charset="-127"/>
              </a:rPr>
              <a:t>основана</a:t>
            </a:r>
            <a:r>
              <a:rPr kumimoji="1" lang="en-US" altLang="zh-CN" sz="1200" b="0" dirty="0">
                <a:latin typeface="Arial" charset="0"/>
                <a:ea typeface="Dotum" pitchFamily="34" charset="-127"/>
              </a:rPr>
              <a:t> в 1946 г. </a:t>
            </a: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На сегодняшний день в корпорации</a:t>
            </a:r>
            <a:r>
              <a:rPr kumimoji="1" lang="en-US" altLang="zh-CN" sz="1200" b="0" dirty="0">
                <a:latin typeface="Arial" charset="0"/>
                <a:ea typeface="Dotum" pitchFamily="34" charset="-127"/>
              </a:rPr>
              <a:t> </a:t>
            </a:r>
            <a:r>
              <a:rPr kumimoji="1" lang="en-US" altLang="zh-CN" sz="1200" b="0" dirty="0" err="1">
                <a:latin typeface="Arial" charset="0"/>
                <a:ea typeface="Dotum" pitchFamily="34" charset="-127"/>
              </a:rPr>
              <a:t>работает</a:t>
            </a:r>
            <a:r>
              <a:rPr kumimoji="1" lang="en-US" altLang="zh-CN" sz="1200" b="0" dirty="0">
                <a:latin typeface="Arial" charset="0"/>
                <a:ea typeface="Dotum" pitchFamily="34" charset="-127"/>
              </a:rPr>
              <a:t> </a:t>
            </a:r>
            <a:r>
              <a:rPr kumimoji="1" lang="en-US" altLang="zh-CN" sz="1200" b="0" dirty="0" err="1">
                <a:latin typeface="Arial" charset="0"/>
                <a:ea typeface="Dotum" pitchFamily="34" charset="-127"/>
              </a:rPr>
              <a:t>более</a:t>
            </a:r>
            <a:r>
              <a:rPr kumimoji="1" lang="en-US" altLang="zh-CN" sz="1200" b="0" dirty="0">
                <a:latin typeface="Arial" charset="0"/>
                <a:ea typeface="Dotum" pitchFamily="34" charset="-127"/>
              </a:rPr>
              <a:t> </a:t>
            </a: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100</a:t>
            </a:r>
            <a:r>
              <a:rPr kumimoji="1" lang="en-US" altLang="zh-CN" sz="1200" b="0" dirty="0">
                <a:latin typeface="Arial" charset="0"/>
                <a:ea typeface="Dotum" pitchFamily="34" charset="-127"/>
              </a:rPr>
              <a:t> </a:t>
            </a:r>
            <a:r>
              <a:rPr kumimoji="1" lang="en-US" altLang="zh-CN" sz="1200" b="0" dirty="0" err="1">
                <a:latin typeface="Arial" charset="0"/>
                <a:ea typeface="Dotum" pitchFamily="34" charset="-127"/>
              </a:rPr>
              <a:t>тыс.ч</a:t>
            </a:r>
            <a:r>
              <a:rPr kumimoji="1" lang="ru-RU" altLang="zh-CN" sz="1200" b="0" dirty="0" err="1">
                <a:latin typeface="Arial" charset="0"/>
                <a:ea typeface="Dotum" pitchFamily="34" charset="-127"/>
              </a:rPr>
              <a:t>еловек</a:t>
            </a: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, а выручка компании в 2021 году достигла показателя 31,5 миллиардов </a:t>
            </a:r>
            <a:r>
              <a:rPr kumimoji="1" lang="en-US" altLang="zh-CN" sz="1200" b="0" dirty="0">
                <a:latin typeface="Arial" charset="0"/>
                <a:ea typeface="Dotum" pitchFamily="34" charset="-127"/>
              </a:rPr>
              <a:t>USD.</a:t>
            </a:r>
            <a:endParaRPr kumimoji="1" lang="ru-RU" altLang="zh-CN" sz="1200" b="0" dirty="0">
              <a:latin typeface="Arial" charset="0"/>
              <a:ea typeface="Dotum" pitchFamily="34" charset="-127"/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1" lang="en-US" altLang="zh-CN" sz="700" b="0" dirty="0">
              <a:latin typeface="Arial" charset="0"/>
              <a:ea typeface="Dotum" pitchFamily="34" charset="-127"/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ru-RU" altLang="zh-CN" sz="1200" b="0" dirty="0">
                <a:latin typeface="Arial" charset="0"/>
                <a:ea typeface="Dotum" pitchFamily="34" charset="-127"/>
              </a:rPr>
              <a:t> Головной завод двигателей является крупнейшим предприятием, которое разрабатывает, изготавливает и продает двигатели. За 2021 год было выпущено 1,02 млн. двигателей. На предприятии трудится 12 тыс. сотрудников. </a:t>
            </a:r>
            <a:endParaRPr kumimoji="1" lang="en-US" altLang="zh-CN" sz="1200" b="0" dirty="0">
              <a:latin typeface="Arial" charset="0"/>
              <a:ea typeface="Dotum" pitchFamily="34" charset="-127"/>
            </a:endParaRPr>
          </a:p>
        </p:txBody>
      </p:sp>
      <p:pic>
        <p:nvPicPr>
          <p:cNvPr id="18436" name="图片 6" descr="潍柴科技大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9" y="1038201"/>
            <a:ext cx="8533134" cy="275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3E63F78-818F-45CB-824B-4007264AB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9" y="404813"/>
            <a:ext cx="774104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1" tIns="45700" rIns="91401" bIns="457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2400" dirty="0">
                <a:latin typeface="Arial" charset="0"/>
                <a:ea typeface="Dotum" pitchFamily="34" charset="-127"/>
              </a:rPr>
              <a:t>WEICHAI Group</a:t>
            </a:r>
            <a:endParaRPr lang="zh-CN" altLang="en-US" sz="2400" dirty="0">
              <a:latin typeface="Arial" charset="0"/>
              <a:ea typeface="Dotum" pitchFamily="34" charset="-127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6" name="Text Box 3"/>
          <p:cNvSpPr txBox="1">
            <a:spLocks noChangeArrowheads="1"/>
          </p:cNvSpPr>
          <p:nvPr/>
        </p:nvSpPr>
        <p:spPr bwMode="auto">
          <a:xfrm>
            <a:off x="180975" y="404813"/>
            <a:ext cx="784740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1" tIns="45700" rIns="91401" bIns="457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zh-CN" sz="2400" dirty="0">
                <a:latin typeface="Arial" charset="0"/>
                <a:ea typeface="Dotum" pitchFamily="34" charset="-127"/>
              </a:rPr>
              <a:t> Состав </a:t>
            </a:r>
            <a:r>
              <a:rPr lang="en-US" altLang="zh-CN" sz="2400" dirty="0">
                <a:latin typeface="Arial" charset="0"/>
                <a:ea typeface="Dotum" pitchFamily="34" charset="-127"/>
              </a:rPr>
              <a:t>WEICHAI Group</a:t>
            </a:r>
            <a:endParaRPr lang="zh-CN" altLang="en-US" sz="2400" dirty="0">
              <a:latin typeface="Arial" charset="0"/>
              <a:ea typeface="Dotum" pitchFamily="34" charset="-127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C21F3F7-AA58-4CD1-AA5C-8E9CD399E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8761" b="9276"/>
          <a:stretch/>
        </p:blipFill>
        <p:spPr bwMode="auto">
          <a:xfrm>
            <a:off x="6710942" y="1717028"/>
            <a:ext cx="857250" cy="3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F90268-F943-4EDC-8D79-096EB7899B80}"/>
              </a:ext>
            </a:extLst>
          </p:cNvPr>
          <p:cNvSpPr txBox="1"/>
          <p:nvPr/>
        </p:nvSpPr>
        <p:spPr>
          <a:xfrm>
            <a:off x="7818641" y="2168224"/>
            <a:ext cx="102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Один из ведущих производителей грузовиков в Китае </a:t>
            </a:r>
            <a:endParaRPr lang="ru-RU" sz="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7C23554-7F02-4FF3-8F4A-569F56506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58" y="3188462"/>
            <a:ext cx="744136" cy="405554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3F4F7FA9-00A9-47BA-B571-F3A5D4AF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18" y="3160567"/>
            <a:ext cx="690969" cy="4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0B8D70-E035-49F7-A3B5-5D240E4142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30" y="3124638"/>
            <a:ext cx="625838" cy="4693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BD849B5-16DE-4385-A7E1-6DFA0DE69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300" y="3118678"/>
            <a:ext cx="464534" cy="475338"/>
          </a:xfrm>
          <a:prstGeom prst="rect">
            <a:avLst/>
          </a:prstGeom>
        </p:spPr>
      </p:pic>
      <p:pic>
        <p:nvPicPr>
          <p:cNvPr id="39" name="Picture 2" descr="Company">
            <a:extLst>
              <a:ext uri="{FF2B5EF4-FFF2-40B4-BE49-F238E27FC236}">
                <a16:creationId xmlns:a16="http://schemas.microsoft.com/office/drawing/2014/main" id="{5596453A-B320-4EE3-AEFF-EAD786E70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46239"/>
          <a:stretch/>
        </p:blipFill>
        <p:spPr bwMode="auto">
          <a:xfrm>
            <a:off x="444099" y="3417709"/>
            <a:ext cx="780473" cy="1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DAC0746-9258-41CE-9501-6BE46884FC6B}"/>
              </a:ext>
            </a:extLst>
          </p:cNvPr>
          <p:cNvSpPr txBox="1"/>
          <p:nvPr/>
        </p:nvSpPr>
        <p:spPr>
          <a:xfrm>
            <a:off x="6684574" y="5148481"/>
            <a:ext cx="909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Производитель осей и мостов для грузовиков и автобусов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3BC8F1-40AE-4C01-94FD-D10B50B0B6F2}"/>
              </a:ext>
            </a:extLst>
          </p:cNvPr>
          <p:cNvSpPr txBox="1"/>
          <p:nvPr/>
        </p:nvSpPr>
        <p:spPr>
          <a:xfrm>
            <a:off x="406141" y="3635172"/>
            <a:ext cx="8563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Ведущий производитель полуприцепов</a:t>
            </a:r>
          </a:p>
          <a:p>
            <a:pPr algn="ctr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(Германия)</a:t>
            </a:r>
          </a:p>
        </p:txBody>
      </p:sp>
      <p:pic>
        <p:nvPicPr>
          <p:cNvPr id="43" name="Picture 4" descr="Ferretti group brand logo">
            <a:extLst>
              <a:ext uri="{FF2B5EF4-FFF2-40B4-BE49-F238E27FC236}">
                <a16:creationId xmlns:a16="http://schemas.microsoft.com/office/drawing/2014/main" id="{10CA31CF-8558-4113-BE17-F50B61F5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19" y="3377505"/>
            <a:ext cx="1007031" cy="2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>
            <a:extLst>
              <a:ext uri="{FF2B5EF4-FFF2-40B4-BE49-F238E27FC236}">
                <a16:creationId xmlns:a16="http://schemas.microsoft.com/office/drawing/2014/main" id="{C48EB653-B238-40AE-A6C6-07BE300B3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t="9572" r="26677" b="8671"/>
          <a:stretch/>
        </p:blipFill>
        <p:spPr bwMode="auto">
          <a:xfrm>
            <a:off x="6873164" y="4637699"/>
            <a:ext cx="53280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Fast-MT, AMT, AT Transmission">
            <a:extLst>
              <a:ext uri="{FF2B5EF4-FFF2-40B4-BE49-F238E27FC236}">
                <a16:creationId xmlns:a16="http://schemas.microsoft.com/office/drawing/2014/main" id="{933AA968-0B29-4268-A78C-D9C012C56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r="8764"/>
          <a:stretch/>
        </p:blipFill>
        <p:spPr bwMode="auto">
          <a:xfrm>
            <a:off x="5525121" y="4886953"/>
            <a:ext cx="883162" cy="2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>
            <a:extLst>
              <a:ext uri="{FF2B5EF4-FFF2-40B4-BE49-F238E27FC236}">
                <a16:creationId xmlns:a16="http://schemas.microsoft.com/office/drawing/2014/main" id="{8CC3E17C-A544-49EB-8760-0F3D100F1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5" y="1573398"/>
            <a:ext cx="624869" cy="5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74E65C3-71F2-4F11-A504-EAFF0A2FDFD3}"/>
              </a:ext>
            </a:extLst>
          </p:cNvPr>
          <p:cNvSpPr txBox="1"/>
          <p:nvPr/>
        </p:nvSpPr>
        <p:spPr>
          <a:xfrm>
            <a:off x="5342368" y="5148481"/>
            <a:ext cx="1248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Крупнейший производитель коробок передач для грузовиков и автобусов</a:t>
            </a:r>
            <a:endParaRPr lang="ru-RU" sz="800" b="0" dirty="0">
              <a:latin typeface="Calibri" panose="020F0502020204030204" pitchFamily="34" charset="0"/>
              <a:ea typeface="黑体" pitchFamily="2" charset="-122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F01C9A-BD4E-49B4-9B39-5F1C915DF882}"/>
              </a:ext>
            </a:extLst>
          </p:cNvPr>
          <p:cNvSpPr txBox="1"/>
          <p:nvPr/>
        </p:nvSpPr>
        <p:spPr>
          <a:xfrm>
            <a:off x="5533369" y="2168224"/>
            <a:ext cx="866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Ведущий </a:t>
            </a:r>
          </a:p>
          <a:p>
            <a:pPr algn="ctr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производитель гидравлики</a:t>
            </a:r>
            <a:r>
              <a:rPr lang="en-US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 (</a:t>
            </a:r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Германия) </a:t>
            </a:r>
            <a:endParaRPr lang="ru-RU" sz="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457266-3DFE-43BF-99FB-7FD4535FF59A}"/>
              </a:ext>
            </a:extLst>
          </p:cNvPr>
          <p:cNvSpPr txBox="1"/>
          <p:nvPr/>
        </p:nvSpPr>
        <p:spPr>
          <a:xfrm>
            <a:off x="2899677" y="3635172"/>
            <a:ext cx="1059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Один из лидеров по проектированию и строительству яхт</a:t>
            </a:r>
            <a:r>
              <a:rPr lang="en-US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 </a:t>
            </a:r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(Италия)</a:t>
            </a:r>
            <a:endParaRPr lang="ru-RU" sz="800" b="0" dirty="0">
              <a:latin typeface="Calibri" panose="020F0502020204030204" pitchFamily="34" charset="0"/>
              <a:ea typeface="黑体" pitchFamily="2" charset="-122"/>
              <a:cs typeface="Calibri" panose="020F050202020403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4DDC2E9-90A7-4285-8B8F-5D45433DB6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1893" y="4625563"/>
            <a:ext cx="457213" cy="475686"/>
          </a:xfrm>
          <a:prstGeom prst="rect">
            <a:avLst/>
          </a:prstGeom>
        </p:spPr>
      </p:pic>
      <p:pic>
        <p:nvPicPr>
          <p:cNvPr id="55" name="Picture 18">
            <a:extLst>
              <a:ext uri="{FF2B5EF4-FFF2-40B4-BE49-F238E27FC236}">
                <a16:creationId xmlns:a16="http://schemas.microsoft.com/office/drawing/2014/main" id="{1CB9028A-77B2-4DC3-8294-9A30DEA03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14204" r="9391" b="7423"/>
          <a:stretch/>
        </p:blipFill>
        <p:spPr bwMode="auto">
          <a:xfrm>
            <a:off x="4343887" y="1575065"/>
            <a:ext cx="727925" cy="5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74CFFB82-B210-43FF-BD5F-515F8CE9F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2776" r="4653" b="24580"/>
          <a:stretch/>
        </p:blipFill>
        <p:spPr bwMode="auto">
          <a:xfrm>
            <a:off x="7922673" y="3396946"/>
            <a:ext cx="815652" cy="1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>
            <a:extLst>
              <a:ext uri="{FF2B5EF4-FFF2-40B4-BE49-F238E27FC236}">
                <a16:creationId xmlns:a16="http://schemas.microsoft.com/office/drawing/2014/main" id="{6799BC1A-4A68-4BED-9707-5A5D8D9A9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7470" r="7757" b="31784"/>
          <a:stretch/>
        </p:blipFill>
        <p:spPr bwMode="auto">
          <a:xfrm>
            <a:off x="2974847" y="1916832"/>
            <a:ext cx="909174" cy="1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8BE544C-DF62-4D10-812C-E617BE3ABC3F}"/>
              </a:ext>
            </a:extLst>
          </p:cNvPr>
          <p:cNvSpPr txBox="1"/>
          <p:nvPr/>
        </p:nvSpPr>
        <p:spPr>
          <a:xfrm>
            <a:off x="1640289" y="3635172"/>
            <a:ext cx="979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Производство военных</a:t>
            </a:r>
            <a:r>
              <a:rPr lang="en-US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 </a:t>
            </a:r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и гражданских внедорожников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A28929-248C-4F36-9715-F240E40C6EA4}"/>
              </a:ext>
            </a:extLst>
          </p:cNvPr>
          <p:cNvSpPr txBox="1"/>
          <p:nvPr/>
        </p:nvSpPr>
        <p:spPr>
          <a:xfrm>
            <a:off x="6740449" y="3635172"/>
            <a:ext cx="798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Завод по производству автобусов</a:t>
            </a:r>
            <a:r>
              <a:rPr lang="en-US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9881A5-25E9-424F-A669-7386B50BDA27}"/>
              </a:ext>
            </a:extLst>
          </p:cNvPr>
          <p:cNvSpPr txBox="1"/>
          <p:nvPr/>
        </p:nvSpPr>
        <p:spPr>
          <a:xfrm>
            <a:off x="2903168" y="2168224"/>
            <a:ext cx="1052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Производитель дизельных и газовых двигателей</a:t>
            </a:r>
          </a:p>
          <a:p>
            <a:pPr algn="ctr"/>
            <a:r>
              <a:rPr lang="en-US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(</a:t>
            </a:r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Франция)</a:t>
            </a:r>
            <a:endParaRPr lang="ru-RU" sz="9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54A7E0-9EDC-4A0D-9A4B-BE973FAA5766}"/>
              </a:ext>
            </a:extLst>
          </p:cNvPr>
          <p:cNvSpPr txBox="1"/>
          <p:nvPr/>
        </p:nvSpPr>
        <p:spPr>
          <a:xfrm>
            <a:off x="7860284" y="5148481"/>
            <a:ext cx="940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Производство коробок передач</a:t>
            </a:r>
            <a:r>
              <a:rPr lang="en-US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 </a:t>
            </a:r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и </a:t>
            </a:r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раздаточных коробок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D2AD64-7CCA-4DD9-96D0-6D6E3F9FB1C1}"/>
              </a:ext>
            </a:extLst>
          </p:cNvPr>
          <p:cNvSpPr txBox="1"/>
          <p:nvPr/>
        </p:nvSpPr>
        <p:spPr>
          <a:xfrm>
            <a:off x="4096190" y="3635172"/>
            <a:ext cx="1223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Производитель бульдозеров, погрузчиков и другой строительной техники</a:t>
            </a:r>
            <a:endParaRPr lang="ru-RU" sz="800" b="0" dirty="0">
              <a:latin typeface="Calibri" panose="020F0502020204030204" pitchFamily="34" charset="0"/>
              <a:ea typeface="黑体" pitchFamily="2" charset="-122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B50D04-1E2B-479B-9691-011AAFB514F4}"/>
              </a:ext>
            </a:extLst>
          </p:cNvPr>
          <p:cNvSpPr txBox="1"/>
          <p:nvPr/>
        </p:nvSpPr>
        <p:spPr>
          <a:xfrm>
            <a:off x="5476751" y="3635172"/>
            <a:ext cx="979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Производство автобусов</a:t>
            </a:r>
            <a:r>
              <a:rPr lang="en-US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 </a:t>
            </a:r>
          </a:p>
          <a:p>
            <a:pPr algn="ctr" fontAlgn="b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 для Канады, Австралии, США </a:t>
            </a:r>
            <a:endParaRPr lang="ru-RU" sz="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58610AD-323A-4021-B525-0BE8F5830F48}"/>
              </a:ext>
            </a:extLst>
          </p:cNvPr>
          <p:cNvSpPr txBox="1"/>
          <p:nvPr/>
        </p:nvSpPr>
        <p:spPr>
          <a:xfrm>
            <a:off x="4275849" y="2168224"/>
            <a:ext cx="86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Ведущий производитель автобусов для всего мира</a:t>
            </a:r>
            <a:endParaRPr lang="ru-RU" sz="900" b="0" dirty="0">
              <a:latin typeface="Calibri" panose="020F0502020204030204" pitchFamily="34" charset="0"/>
              <a:ea typeface="黑体" pitchFamily="2" charset="-122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6671FFC-4481-4CEF-9194-00CCD68B9EF4}"/>
              </a:ext>
            </a:extLst>
          </p:cNvPr>
          <p:cNvSpPr txBox="1"/>
          <p:nvPr/>
        </p:nvSpPr>
        <p:spPr>
          <a:xfrm>
            <a:off x="7741091" y="3635172"/>
            <a:ext cx="1178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altLang="zh-CN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Производитель строительной, сельскохозяйственной и дорожной техники</a:t>
            </a:r>
            <a:endParaRPr lang="ru-RU" sz="800" b="0" dirty="0">
              <a:latin typeface="Calibri" panose="020F0502020204030204" pitchFamily="34" charset="0"/>
              <a:ea typeface="黑体" pitchFamily="2" charset="-122"/>
              <a:cs typeface="Calibri" panose="020F050202020403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319BAE0-F3A4-41E0-97BD-273AFA9953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90284" y="1732581"/>
            <a:ext cx="752837" cy="37641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BF21BDA-CE3B-47A3-A367-CB67E0D0A745}"/>
              </a:ext>
            </a:extLst>
          </p:cNvPr>
          <p:cNvSpPr txBox="1"/>
          <p:nvPr/>
        </p:nvSpPr>
        <p:spPr>
          <a:xfrm>
            <a:off x="6662738" y="2168224"/>
            <a:ext cx="953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altLang="zh-CN" sz="80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Производство легковых автомобилей и электромобилей</a:t>
            </a:r>
            <a:endParaRPr lang="ru-RU" sz="900" b="0" dirty="0">
              <a:latin typeface="Calibri" panose="020F0502020204030204" pitchFamily="34" charset="0"/>
              <a:ea typeface="黑体" pitchFamily="2" charset="-122"/>
              <a:cs typeface="Calibri" panose="020F0502020204030204" pitchFamily="34" charset="0"/>
            </a:endParaRPr>
          </a:p>
        </p:txBody>
      </p:sp>
      <p:pic>
        <p:nvPicPr>
          <p:cNvPr id="71" name="Picture 2" descr="玻璃钢造船">
            <a:extLst>
              <a:ext uri="{FF2B5EF4-FFF2-40B4-BE49-F238E27FC236}">
                <a16:creationId xmlns:a16="http://schemas.microsoft.com/office/drawing/2014/main" id="{0D13D66E-9D13-4549-A926-1F6CE4D3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7" y="4791026"/>
            <a:ext cx="729297" cy="3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E6868AD-C51B-4151-87B1-C4897171D67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11627"/>
          <a:stretch/>
        </p:blipFill>
        <p:spPr>
          <a:xfrm>
            <a:off x="1727761" y="4745666"/>
            <a:ext cx="804731" cy="355583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FEB8C69-3C8A-444D-A858-762224B7746A}"/>
              </a:ext>
            </a:extLst>
          </p:cNvPr>
          <p:cNvSpPr txBox="1"/>
          <p:nvPr/>
        </p:nvSpPr>
        <p:spPr>
          <a:xfrm>
            <a:off x="1624596" y="5148481"/>
            <a:ext cx="1011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Системы </a:t>
            </a:r>
            <a:r>
              <a:rPr lang="ru-RU" sz="80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хранения и </a:t>
            </a:r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 автоматизации для складов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FA6571-6D13-421A-8484-39BA9E39BB89}"/>
              </a:ext>
            </a:extLst>
          </p:cNvPr>
          <p:cNvSpPr txBox="1"/>
          <p:nvPr/>
        </p:nvSpPr>
        <p:spPr>
          <a:xfrm>
            <a:off x="332572" y="5148481"/>
            <a:ext cx="1003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Проектирование и строительство судов и плавучих домов</a:t>
            </a:r>
          </a:p>
        </p:txBody>
      </p:sp>
      <p:pic>
        <p:nvPicPr>
          <p:cNvPr id="79" name="Picture 4" descr="VDS Getriebe">
            <a:extLst>
              <a:ext uri="{FF2B5EF4-FFF2-40B4-BE49-F238E27FC236}">
                <a16:creationId xmlns:a16="http://schemas.microsoft.com/office/drawing/2014/main" id="{90C9348C-B679-4E97-9B20-5F51B1C3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85" y="4852020"/>
            <a:ext cx="806329" cy="2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1E7E34D-2AC9-4ACF-862D-40A1E13536E4}"/>
              </a:ext>
            </a:extLst>
          </p:cNvPr>
          <p:cNvSpPr txBox="1"/>
          <p:nvPr/>
        </p:nvSpPr>
        <p:spPr>
          <a:xfrm>
            <a:off x="4238860" y="5148481"/>
            <a:ext cx="937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Австрийский производитель трансмиссий для спецтехники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E68F6EA-69EA-4EF0-B733-691E3C2A72BD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49" y="1916832"/>
            <a:ext cx="762173" cy="122143"/>
          </a:xfrm>
          <a:prstGeom prst="rect">
            <a:avLst/>
          </a:prstGeom>
        </p:spPr>
      </p:pic>
      <p:pic>
        <p:nvPicPr>
          <p:cNvPr id="86" name="Picture 2">
            <a:extLst>
              <a:ext uri="{FF2B5EF4-FFF2-40B4-BE49-F238E27FC236}">
                <a16:creationId xmlns:a16="http://schemas.microsoft.com/office/drawing/2014/main" id="{308402DB-A313-4F51-ADBB-F8F1AFC59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6"/>
          <a:stretch/>
        </p:blipFill>
        <p:spPr bwMode="auto">
          <a:xfrm>
            <a:off x="1766164" y="1511639"/>
            <a:ext cx="727925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06D8C40-3717-4FE2-9502-B0EECDF848A9}"/>
              </a:ext>
            </a:extLst>
          </p:cNvPr>
          <p:cNvSpPr txBox="1"/>
          <p:nvPr/>
        </p:nvSpPr>
        <p:spPr>
          <a:xfrm>
            <a:off x="298554" y="2168224"/>
            <a:ext cx="1071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Головная компания.</a:t>
            </a:r>
            <a:endParaRPr lang="en-US" sz="800" b="0" dirty="0">
              <a:latin typeface="Calibri" panose="020F0502020204030204" pitchFamily="34" charset="0"/>
              <a:ea typeface="黑体" pitchFamily="2" charset="-122"/>
              <a:cs typeface="Calibri" panose="020F0502020204030204" pitchFamily="34" charset="0"/>
            </a:endParaRPr>
          </a:p>
          <a:p>
            <a:pPr algn="ctr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Оборудование, двигателей и других узлов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7B49F4B-6BFC-498A-9E0F-32986DE29AF6}"/>
              </a:ext>
            </a:extLst>
          </p:cNvPr>
          <p:cNvSpPr txBox="1"/>
          <p:nvPr/>
        </p:nvSpPr>
        <p:spPr>
          <a:xfrm>
            <a:off x="1431076" y="2168224"/>
            <a:ext cx="1398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WEICHAI HEAVY MACHINERY</a:t>
            </a:r>
          </a:p>
          <a:p>
            <a:pPr algn="ctr"/>
            <a:r>
              <a:rPr lang="ru-RU" sz="80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Производство дизельных, газовых двигателей и  генераторных установок</a:t>
            </a:r>
            <a:endParaRPr lang="ru-RU" sz="800" b="0" dirty="0">
              <a:latin typeface="Calibri" panose="020F0502020204030204" pitchFamily="34" charset="0"/>
              <a:ea typeface="黑体" pitchFamily="2" charset="-122"/>
              <a:cs typeface="Calibri" panose="020F050202020403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495A851-77F3-4619-9DC6-3E618FE14D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71690" y="4683290"/>
            <a:ext cx="715489" cy="417959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36DAEA3-3C83-46BA-9515-3F3EE29AFC1F}"/>
              </a:ext>
            </a:extLst>
          </p:cNvPr>
          <p:cNvSpPr txBox="1"/>
          <p:nvPr/>
        </p:nvSpPr>
        <p:spPr>
          <a:xfrm>
            <a:off x="2915816" y="5148481"/>
            <a:ext cx="1027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0" dirty="0">
                <a:latin typeface="Calibri" panose="020F0502020204030204" pitchFamily="34" charset="0"/>
                <a:ea typeface="黑体" pitchFamily="2" charset="-122"/>
                <a:cs typeface="Calibri" panose="020F0502020204030204" pitchFamily="34" charset="0"/>
              </a:rPr>
              <a:t>Производство оборудования на топливных ячейках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9">
            <a:extLst>
              <a:ext uri="{FF2B5EF4-FFF2-40B4-BE49-F238E27FC236}">
                <a16:creationId xmlns:a16="http://schemas.microsoft.com/office/drawing/2014/main" id="{D5C06C84-AF19-4922-B22B-8BE0C5A0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69888"/>
            <a:ext cx="73929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zh-CN" sz="2400" dirty="0">
                <a:latin typeface="Arial" charset="0"/>
                <a:ea typeface="Dotum" pitchFamily="34" charset="-127"/>
              </a:rPr>
              <a:t>Основные продукты </a:t>
            </a:r>
            <a:r>
              <a:rPr lang="en-US" altLang="zh-CN" sz="2400" dirty="0">
                <a:latin typeface="Arial" charset="0"/>
                <a:ea typeface="Dotum" pitchFamily="34" charset="-127"/>
              </a:rPr>
              <a:t>Weichai Power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810E910-34FE-489B-B5BB-F0DB484D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76" y="1499545"/>
            <a:ext cx="1856331" cy="11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51871E-FEC2-4797-BB3B-4D0CC236D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20" y="4148941"/>
            <a:ext cx="2519687" cy="80642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835BF4DB-625B-4FD1-B724-0B0CDAEE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547" y="1499545"/>
            <a:ext cx="1742925" cy="10790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图片 16" descr="h5">
            <a:extLst>
              <a:ext uri="{FF2B5EF4-FFF2-40B4-BE49-F238E27FC236}">
                <a16:creationId xmlns:a16="http://schemas.microsoft.com/office/drawing/2014/main" id="{4903065E-B675-48B5-952B-8495853F0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7077" y="3933056"/>
            <a:ext cx="1663885" cy="103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5BE5B00-3AB2-409F-B73E-06DA1BC4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86" y="1499545"/>
            <a:ext cx="1856331" cy="11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97D884E-FD48-434C-BA22-77F39891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5186"/>
            <a:ext cx="1687614" cy="10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3B202353-F179-49A8-B573-50195D637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r="5930"/>
          <a:stretch/>
        </p:blipFill>
        <p:spPr bwMode="auto">
          <a:xfrm>
            <a:off x="425855" y="1340768"/>
            <a:ext cx="1595545" cy="13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5">
            <a:extLst>
              <a:ext uri="{FF2B5EF4-FFF2-40B4-BE49-F238E27FC236}">
                <a16:creationId xmlns:a16="http://schemas.microsoft.com/office/drawing/2014/main" id="{4B7A177A-8454-428C-9FA1-A417467E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742224"/>
            <a:ext cx="2034480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1" dirty="0">
                <a:ea typeface="Dotum" pitchFamily="34" charset="-127"/>
              </a:rPr>
              <a:t>Дизельные и газовые двигатели </a:t>
            </a:r>
            <a:r>
              <a:rPr kumimoji="1" lang="ru-RU" altLang="zh-CN" sz="1000" b="0" dirty="0">
                <a:ea typeface="Dotum" pitchFamily="34" charset="-127"/>
              </a:rPr>
              <a:t>для генераторов, </a:t>
            </a:r>
            <a:r>
              <a:rPr kumimoji="1" lang="ru-RU" altLang="zh-CN" sz="1000" dirty="0">
                <a:ea typeface="Dotum" pitchFamily="34" charset="-127"/>
              </a:rPr>
              <a:t>спецтехники</a:t>
            </a:r>
            <a:r>
              <a:rPr kumimoji="1" lang="ru-RU" altLang="zh-CN" sz="1000" b="0" dirty="0">
                <a:ea typeface="Dotum" pitchFamily="34" charset="-127"/>
              </a:rPr>
              <a:t> и морской техники</a:t>
            </a:r>
            <a:endParaRPr kumimoji="1" lang="en-US" altLang="zh-CN" sz="1000" dirty="0">
              <a:ea typeface="Dotum" pitchFamily="34" charset="-127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5259F924-6BE0-41F1-A185-B2C71DDC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476" y="2742224"/>
            <a:ext cx="2029274" cy="61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1" dirty="0">
                <a:ea typeface="Dotum" pitchFamily="34" charset="-127"/>
              </a:rPr>
              <a:t>Коробки передач </a:t>
            </a:r>
          </a:p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0" dirty="0">
                <a:ea typeface="Dotum" pitchFamily="34" charset="-127"/>
              </a:rPr>
              <a:t>для автомобилей, автобусов, грузовиков, спецтехники</a:t>
            </a:r>
            <a:endParaRPr kumimoji="1" lang="en-US" altLang="zh-CN" sz="1000" b="0" dirty="0">
              <a:ea typeface="Dotum" pitchFamily="34" charset="-127"/>
            </a:endParaRPr>
          </a:p>
        </p:txBody>
      </p:sp>
      <p:sp>
        <p:nvSpPr>
          <p:cNvPr id="19" name="矩形 14">
            <a:extLst>
              <a:ext uri="{FF2B5EF4-FFF2-40B4-BE49-F238E27FC236}">
                <a16:creationId xmlns:a16="http://schemas.microsoft.com/office/drawing/2014/main" id="{41153E8C-B827-47CE-A458-1892548B2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1" y="5038016"/>
            <a:ext cx="1663885" cy="61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1" dirty="0">
                <a:ea typeface="Dotum" pitchFamily="34" charset="-127"/>
              </a:rPr>
              <a:t>Мосты </a:t>
            </a:r>
          </a:p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0" dirty="0">
                <a:ea typeface="Dotum" pitchFamily="34" charset="-127"/>
              </a:rPr>
              <a:t>для грузовых автомобилей и погрузчиков</a:t>
            </a:r>
            <a:endParaRPr kumimoji="1" lang="en-US" altLang="zh-CN" sz="1000" b="0" dirty="0">
              <a:ea typeface="Dotum" pitchFamily="34" charset="-127"/>
            </a:endParaRPr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AD271A7B-916A-4DC5-B3CB-AE112106A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742224"/>
            <a:ext cx="1885950" cy="6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1" dirty="0">
                <a:ea typeface="Dotum" pitchFamily="34" charset="-127"/>
              </a:rPr>
              <a:t>С</a:t>
            </a:r>
            <a:r>
              <a:rPr kumimoji="1" lang="en-US" altLang="zh-CN" sz="1000" b="1" dirty="0" err="1">
                <a:ea typeface="Dotum" pitchFamily="34" charset="-127"/>
              </a:rPr>
              <a:t>веч</a:t>
            </a:r>
            <a:r>
              <a:rPr kumimoji="1" lang="ru-RU" altLang="zh-CN" sz="1000" b="1" dirty="0">
                <a:ea typeface="Dotum" pitchFamily="34" charset="-127"/>
              </a:rPr>
              <a:t>и зажигания</a:t>
            </a:r>
          </a:p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0" dirty="0">
                <a:ea typeface="Dotum" pitchFamily="34" charset="-127"/>
              </a:rPr>
              <a:t>Входит в ТОП-6 в мире в данном направлении.</a:t>
            </a:r>
          </a:p>
        </p:txBody>
      </p:sp>
      <p:sp>
        <p:nvSpPr>
          <p:cNvPr id="21" name="文本框 10">
            <a:extLst>
              <a:ext uri="{FF2B5EF4-FFF2-40B4-BE49-F238E27FC236}">
                <a16:creationId xmlns:a16="http://schemas.microsoft.com/office/drawing/2014/main" id="{F466287D-0E62-44A5-8A26-EFF5C64E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6" y="2742224"/>
            <a:ext cx="2181796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1" dirty="0">
                <a:ea typeface="Dotum" pitchFamily="34" charset="-127"/>
              </a:rPr>
              <a:t>Компрессоры-кондиционера</a:t>
            </a:r>
            <a:r>
              <a:rPr kumimoji="1" lang="ru-RU" altLang="zh-CN" sz="1000" dirty="0">
                <a:ea typeface="Dotum" pitchFamily="34" charset="-127"/>
              </a:rPr>
              <a:t> - </a:t>
            </a:r>
            <a:r>
              <a:rPr kumimoji="1" lang="ru-RU" altLang="zh-CN" sz="1000" b="0" dirty="0">
                <a:ea typeface="Dotum" pitchFamily="34" charset="-127"/>
              </a:rPr>
              <a:t>в числе лидеров в данном направлении в Китае и в мире</a:t>
            </a:r>
            <a:r>
              <a:rPr kumimoji="1" lang="en-US" altLang="zh-CN" sz="1000" b="0" dirty="0">
                <a:ea typeface="Dotum" pitchFamily="34" charset="-127"/>
              </a:rPr>
              <a:t>.</a:t>
            </a:r>
          </a:p>
        </p:txBody>
      </p:sp>
      <p:sp>
        <p:nvSpPr>
          <p:cNvPr id="22" name="矩形 14">
            <a:extLst>
              <a:ext uri="{FF2B5EF4-FFF2-40B4-BE49-F238E27FC236}">
                <a16:creationId xmlns:a16="http://schemas.microsoft.com/office/drawing/2014/main" id="{DC1792EF-471D-4A8F-A216-F992AE0A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038016"/>
            <a:ext cx="1687614" cy="61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1" dirty="0">
                <a:ea typeface="Dotum" pitchFamily="34" charset="-127"/>
              </a:rPr>
              <a:t>Шестерни – </a:t>
            </a:r>
          </a:p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en-US" altLang="zh-CN" sz="1000" b="0" dirty="0" err="1">
                <a:ea typeface="Dotum" pitchFamily="34" charset="-127"/>
              </a:rPr>
              <a:t>ведуще</a:t>
            </a:r>
            <a:r>
              <a:rPr kumimoji="1" lang="ru-RU" altLang="zh-CN" sz="1000" b="0" dirty="0">
                <a:ea typeface="Dotum" pitchFamily="34" charset="-127"/>
              </a:rPr>
              <a:t>е </a:t>
            </a:r>
            <a:r>
              <a:rPr kumimoji="1" lang="en-US" altLang="zh-CN" sz="1000" b="0" dirty="0" err="1">
                <a:ea typeface="Dotum" pitchFamily="34" charset="-127"/>
              </a:rPr>
              <a:t>предприятие</a:t>
            </a:r>
            <a:r>
              <a:rPr kumimoji="1" lang="en-US" altLang="zh-CN" sz="1000" b="0" dirty="0">
                <a:ea typeface="Dotum" pitchFamily="34" charset="-127"/>
              </a:rPr>
              <a:t> в </a:t>
            </a:r>
            <a:r>
              <a:rPr kumimoji="1" lang="ru-RU" altLang="zh-CN" sz="1000" b="0" dirty="0">
                <a:ea typeface="Dotum" pitchFamily="34" charset="-127"/>
              </a:rPr>
              <a:t>данной отрасли в Китае</a:t>
            </a:r>
            <a:endParaRPr kumimoji="1" lang="en-US" altLang="zh-CN" sz="1000" b="0" dirty="0">
              <a:ea typeface="Dotum" pitchFamily="34" charset="-127"/>
            </a:endParaRPr>
          </a:p>
        </p:txBody>
      </p:sp>
      <p:sp>
        <p:nvSpPr>
          <p:cNvPr id="23" name="矩形 18">
            <a:extLst>
              <a:ext uri="{FF2B5EF4-FFF2-40B4-BE49-F238E27FC236}">
                <a16:creationId xmlns:a16="http://schemas.microsoft.com/office/drawing/2014/main" id="{27E9FF65-EE47-4BE0-B09F-2C5B30D7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228" y="5027375"/>
            <a:ext cx="2437581" cy="63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1" dirty="0">
                <a:ea typeface="Dotum" pitchFamily="34" charset="-127"/>
              </a:rPr>
              <a:t>Поршни и детали </a:t>
            </a:r>
          </a:p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ru-RU" altLang="zh-CN" sz="1000" b="1" dirty="0" err="1">
                <a:ea typeface="Dotum" pitchFamily="34" charset="-127"/>
              </a:rPr>
              <a:t>цилиндро</a:t>
            </a:r>
            <a:r>
              <a:rPr kumimoji="1" lang="ru-RU" altLang="zh-CN" sz="1000" b="1" dirty="0">
                <a:ea typeface="Dotum" pitchFamily="34" charset="-127"/>
              </a:rPr>
              <a:t>-поршневой группы</a:t>
            </a:r>
            <a:r>
              <a:rPr kumimoji="1" lang="ru-RU" altLang="zh-CN" sz="1000" b="0" dirty="0">
                <a:ea typeface="Dotum" pitchFamily="34" charset="-127"/>
              </a:rPr>
              <a:t>. </a:t>
            </a:r>
          </a:p>
          <a:p>
            <a:pPr algn="ctr" eaLnBrk="0" hangingPunct="0">
              <a:lnSpc>
                <a:spcPct val="110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kumimoji="1" lang="en-US" altLang="zh-CN" sz="1000" b="0" dirty="0">
                <a:ea typeface="Dotum" pitchFamily="34" charset="-127"/>
              </a:rPr>
              <a:t>1-е </a:t>
            </a:r>
            <a:r>
              <a:rPr kumimoji="1" lang="en-US" altLang="zh-CN" sz="1000" b="0" dirty="0" err="1">
                <a:ea typeface="Dotum" pitchFamily="34" charset="-127"/>
              </a:rPr>
              <a:t>место</a:t>
            </a:r>
            <a:r>
              <a:rPr kumimoji="1" lang="en-US" altLang="zh-CN" sz="1000" b="0" dirty="0">
                <a:ea typeface="Dotum" pitchFamily="34" charset="-127"/>
              </a:rPr>
              <a:t> в </a:t>
            </a:r>
            <a:r>
              <a:rPr kumimoji="1" lang="ru-RU" altLang="zh-CN" sz="1000" b="0" dirty="0">
                <a:ea typeface="Dotum" pitchFamily="34" charset="-127"/>
              </a:rPr>
              <a:t>мире по данному продукту.</a:t>
            </a:r>
            <a:endParaRPr kumimoji="1" lang="en-US" altLang="zh-CN" sz="1000" b="0" dirty="0">
              <a:ea typeface="Dotum" pitchFamily="34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文本框 19"/>
          <p:cNvSpPr txBox="1">
            <a:spLocks noChangeArrowheads="1"/>
          </p:cNvSpPr>
          <p:nvPr/>
        </p:nvSpPr>
        <p:spPr bwMode="auto">
          <a:xfrm>
            <a:off x="193823" y="369888"/>
            <a:ext cx="73929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zh-CN" sz="2400" dirty="0">
                <a:latin typeface="Arial" charset="0"/>
                <a:ea typeface="Dotum" pitchFamily="34" charset="-127"/>
              </a:rPr>
              <a:t>Двигатели </a:t>
            </a:r>
            <a:r>
              <a:rPr lang="en-US" altLang="zh-CN" sz="2400" dirty="0" err="1">
                <a:latin typeface="Arial" charset="0"/>
                <a:ea typeface="Dotum" pitchFamily="34" charset="-127"/>
              </a:rPr>
              <a:t>Weichai</a:t>
            </a:r>
            <a:endParaRPr lang="en-US" altLang="zh-CN" sz="2400" dirty="0">
              <a:latin typeface="Arial" charset="0"/>
              <a:ea typeface="Dotum" pitchFamily="34" charset="-127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6B20E67-4367-40EA-99C0-7B0C97AA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4" y="1143794"/>
            <a:ext cx="2809662" cy="17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6F796A-FE12-46CB-B243-09D483AA5E11}"/>
              </a:ext>
            </a:extLst>
          </p:cNvPr>
          <p:cNvSpPr txBox="1"/>
          <p:nvPr/>
        </p:nvSpPr>
        <p:spPr>
          <a:xfrm>
            <a:off x="984087" y="2884219"/>
            <a:ext cx="16850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Двигатели 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для дизель-генераторов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15 – 1750 кВт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D1050547-5B8B-458E-A526-20E15C40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36" y="1215802"/>
            <a:ext cx="260257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DA39E0-D513-4118-80AF-E15C168F587E}"/>
              </a:ext>
            </a:extLst>
          </p:cNvPr>
          <p:cNvSpPr txBox="1"/>
          <p:nvPr/>
        </p:nvSpPr>
        <p:spPr>
          <a:xfrm>
            <a:off x="3750700" y="2884219"/>
            <a:ext cx="18822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Двигатели 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для строительной техники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48 – 566 кВт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EA17D305-B7DA-428F-89F0-E281E10B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4" y="3745607"/>
            <a:ext cx="2951882" cy="18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E5D8BB-CD33-4FF7-8940-9B86E08CF66C}"/>
              </a:ext>
            </a:extLst>
          </p:cNvPr>
          <p:cNvSpPr txBox="1"/>
          <p:nvPr/>
        </p:nvSpPr>
        <p:spPr>
          <a:xfrm>
            <a:off x="1117937" y="5649779"/>
            <a:ext cx="1417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Судовые двигатели 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25 – 3600 кВт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B69B50B-A81B-47DE-921C-F6FFC12AD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34" y="1187227"/>
            <a:ext cx="260257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178A15-14C2-49CE-9B33-ED8CD6CEADCB}"/>
              </a:ext>
            </a:extLst>
          </p:cNvPr>
          <p:cNvSpPr txBox="1"/>
          <p:nvPr/>
        </p:nvSpPr>
        <p:spPr>
          <a:xfrm>
            <a:off x="6804940" y="2871986"/>
            <a:ext cx="14109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Двигатели 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для сельхозтехники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75 – 566 кВт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748AE7DE-8D8F-485F-89D4-9EA72703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19" y="3958978"/>
            <a:ext cx="2241409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B738A9-1A68-4DC8-A0E8-B0695C3208BD}"/>
              </a:ext>
            </a:extLst>
          </p:cNvPr>
          <p:cNvSpPr txBox="1"/>
          <p:nvPr/>
        </p:nvSpPr>
        <p:spPr>
          <a:xfrm>
            <a:off x="3999967" y="5649779"/>
            <a:ext cx="1383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Газовые двигатели 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74 – 480 кВт</a:t>
            </a:r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83914100-AE43-4795-B5C1-32BCF399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25" y="4052446"/>
            <a:ext cx="2421992" cy="15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EA5BEC-3D79-43B1-BC28-9DBF4D9C0C71}"/>
              </a:ext>
            </a:extLst>
          </p:cNvPr>
          <p:cNvSpPr txBox="1"/>
          <p:nvPr/>
        </p:nvSpPr>
        <p:spPr>
          <a:xfrm>
            <a:off x="6667082" y="5565140"/>
            <a:ext cx="16866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Двигатели для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Автобусов и грузовиков </a:t>
            </a:r>
          </a:p>
          <a:p>
            <a:pPr algn="ctr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88 – 412 кВт</a:t>
            </a:r>
          </a:p>
        </p:txBody>
      </p:sp>
    </p:spTree>
    <p:extLst>
      <p:ext uri="{BB962C8B-B14F-4D97-AF65-F5344CB8AC3E}">
        <p14:creationId xmlns:p14="http://schemas.microsoft.com/office/powerpoint/2010/main" val="35191904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文本框 19"/>
          <p:cNvSpPr txBox="1">
            <a:spLocks noChangeArrowheads="1"/>
          </p:cNvSpPr>
          <p:nvPr/>
        </p:nvSpPr>
        <p:spPr bwMode="auto">
          <a:xfrm>
            <a:off x="193823" y="369888"/>
            <a:ext cx="7392988" cy="46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zh-CN" sz="2400" dirty="0">
                <a:latin typeface="Arial" charset="0"/>
                <a:ea typeface="Dotum" pitchFamily="34" charset="-127"/>
              </a:rPr>
              <a:t>Производство оборудования </a:t>
            </a:r>
            <a:r>
              <a:rPr lang="en-US" altLang="zh-CN" sz="2400" dirty="0" err="1">
                <a:latin typeface="Arial" charset="0"/>
                <a:ea typeface="Dotum" pitchFamily="34" charset="-127"/>
              </a:rPr>
              <a:t>Weichai</a:t>
            </a:r>
            <a:endParaRPr lang="en-US" altLang="zh-CN" sz="2400" dirty="0">
              <a:latin typeface="Arial" charset="0"/>
              <a:ea typeface="Dotum" pitchFamily="34" charset="-127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2C2C8A8-C006-4E7D-B922-C27A4FB8F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2" r="1016"/>
          <a:stretch/>
        </p:blipFill>
        <p:spPr bwMode="auto">
          <a:xfrm>
            <a:off x="3999452" y="1567507"/>
            <a:ext cx="2042923" cy="150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ED34C90-2BC5-409D-A5DB-1B9A7F77AA94}"/>
              </a:ext>
            </a:extLst>
          </p:cNvPr>
          <p:cNvGrpSpPr/>
          <p:nvPr/>
        </p:nvGrpSpPr>
        <p:grpSpPr>
          <a:xfrm>
            <a:off x="282401" y="1631864"/>
            <a:ext cx="3566819" cy="1499970"/>
            <a:chOff x="251520" y="946954"/>
            <a:chExt cx="3610494" cy="1518337"/>
          </a:xfrm>
        </p:grpSpPr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57E33121-8D91-4951-9F1B-717AD5DBE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20405"/>
              <a:ext cx="1978458" cy="1371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AFB2F564-FCBE-471E-8787-C1E26F9B30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6"/>
            <a:stretch/>
          </p:blipFill>
          <p:spPr bwMode="auto">
            <a:xfrm>
              <a:off x="1823978" y="946954"/>
              <a:ext cx="2038036" cy="1518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D2DD0A2-9AE8-4CD3-B5C2-097D54B5D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27000"/>
                    </a14:imgEffect>
                  </a14:imgLayer>
                </a14:imgProps>
              </a:ext>
            </a:extLst>
          </a:blip>
          <a:srcRect l="1560" r="759"/>
          <a:stretch/>
        </p:blipFill>
        <p:spPr>
          <a:xfrm>
            <a:off x="6166814" y="1558848"/>
            <a:ext cx="2527699" cy="15098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25E885-BCB7-4B75-8BB5-609C8A0068D8}"/>
              </a:ext>
            </a:extLst>
          </p:cNvPr>
          <p:cNvSpPr txBox="1"/>
          <p:nvPr/>
        </p:nvSpPr>
        <p:spPr>
          <a:xfrm>
            <a:off x="320739" y="3131834"/>
            <a:ext cx="3490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Дизельные и газовые генераторные установки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06BD3-B3F5-4600-B7C8-67D8A3FBEA10}"/>
              </a:ext>
            </a:extLst>
          </p:cNvPr>
          <p:cNvSpPr txBox="1"/>
          <p:nvPr/>
        </p:nvSpPr>
        <p:spPr>
          <a:xfrm>
            <a:off x="3999452" y="3131834"/>
            <a:ext cx="2042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Строительная спецтехника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62DBB0-1ED2-4A95-A57D-8541CA461CDD}"/>
              </a:ext>
            </a:extLst>
          </p:cNvPr>
          <p:cNvSpPr txBox="1"/>
          <p:nvPr/>
        </p:nvSpPr>
        <p:spPr>
          <a:xfrm>
            <a:off x="6166814" y="3131834"/>
            <a:ext cx="2527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Суда и плавучие дома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BE81AA0-3210-43A6-9A41-2FFBE6A1DFF3}"/>
              </a:ext>
            </a:extLst>
          </p:cNvPr>
          <p:cNvGrpSpPr/>
          <p:nvPr/>
        </p:nvGrpSpPr>
        <p:grpSpPr>
          <a:xfrm>
            <a:off x="645848" y="3872315"/>
            <a:ext cx="7852303" cy="1823913"/>
            <a:chOff x="536120" y="2771283"/>
            <a:chExt cx="7852303" cy="1823913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E9D1C805-8E1B-48E7-B298-D435526E6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948" t="1154" r="-2004" b="3208"/>
            <a:stretch/>
          </p:blipFill>
          <p:spPr>
            <a:xfrm>
              <a:off x="6034502" y="2771283"/>
              <a:ext cx="2353921" cy="1559746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492A8F0-7B5A-4127-81C5-4FEDB4350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046" t="10292" r="3454" b="5847"/>
            <a:stretch/>
          </p:blipFill>
          <p:spPr>
            <a:xfrm>
              <a:off x="539552" y="2779933"/>
              <a:ext cx="2759516" cy="155109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722C669F-17F9-4E22-B868-962B988A5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-106" r="-859"/>
            <a:stretch/>
          </p:blipFill>
          <p:spPr>
            <a:xfrm>
              <a:off x="3402863" y="2775465"/>
              <a:ext cx="2552729" cy="155556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FBF507-2894-4C29-9566-7BD02FDA30D7}"/>
                </a:ext>
              </a:extLst>
            </p:cNvPr>
            <p:cNvSpPr txBox="1"/>
            <p:nvPr/>
          </p:nvSpPr>
          <p:spPr>
            <a:xfrm>
              <a:off x="536120" y="4348975"/>
              <a:ext cx="2759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Автомобили и электромобили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E35F94-B640-46CE-8958-099827A385C6}"/>
                </a:ext>
              </a:extLst>
            </p:cNvPr>
            <p:cNvSpPr txBox="1"/>
            <p:nvPr/>
          </p:nvSpPr>
          <p:spPr>
            <a:xfrm>
              <a:off x="3402863" y="4348975"/>
              <a:ext cx="25244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Грузовые машины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27D7C2-7231-4CB7-A419-1D8E6B1E0CA1}"/>
                </a:ext>
              </a:extLst>
            </p:cNvPr>
            <p:cNvSpPr txBox="1"/>
            <p:nvPr/>
          </p:nvSpPr>
          <p:spPr>
            <a:xfrm>
              <a:off x="6034503" y="4348975"/>
              <a:ext cx="2325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Автобусы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6284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文本框 19"/>
          <p:cNvSpPr txBox="1">
            <a:spLocks noChangeArrowheads="1"/>
          </p:cNvSpPr>
          <p:nvPr/>
        </p:nvSpPr>
        <p:spPr bwMode="auto">
          <a:xfrm>
            <a:off x="193823" y="369888"/>
            <a:ext cx="7392988" cy="46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zh-CN" sz="2400" dirty="0">
                <a:latin typeface="Arial" charset="0"/>
                <a:ea typeface="Dotum" pitchFamily="34" charset="-127"/>
              </a:rPr>
              <a:t>Преимущества двигателей </a:t>
            </a:r>
            <a:r>
              <a:rPr lang="en-US" altLang="zh-CN" sz="2400" dirty="0" err="1">
                <a:latin typeface="Arial" charset="0"/>
                <a:ea typeface="Dotum" pitchFamily="34" charset="-127"/>
              </a:rPr>
              <a:t>Weichai</a:t>
            </a:r>
            <a:endParaRPr lang="en-US" altLang="zh-CN" sz="2400" dirty="0">
              <a:latin typeface="Arial" charset="0"/>
              <a:ea typeface="Dotum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AD6B1C-EA11-4EB0-AF55-C7528DAAE3B5}"/>
              </a:ext>
            </a:extLst>
          </p:cNvPr>
          <p:cNvSpPr txBox="1"/>
          <p:nvPr/>
        </p:nvSpPr>
        <p:spPr>
          <a:xfrm>
            <a:off x="4283967" y="1268760"/>
            <a:ext cx="4164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Серийное заводское качество и надежность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B5F197-98D9-49C1-B3AF-C000920BF09A}"/>
              </a:ext>
            </a:extLst>
          </p:cNvPr>
          <p:cNvSpPr txBox="1"/>
          <p:nvPr/>
        </p:nvSpPr>
        <p:spPr>
          <a:xfrm>
            <a:off x="4283967" y="2480120"/>
            <a:ext cx="3097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Длительный срок эксплуатации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01A8F5-418D-40A7-A5FD-A867643BE068}"/>
              </a:ext>
            </a:extLst>
          </p:cNvPr>
          <p:cNvSpPr txBox="1"/>
          <p:nvPr/>
        </p:nvSpPr>
        <p:spPr>
          <a:xfrm>
            <a:off x="4283967" y="1874440"/>
            <a:ext cx="3705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Дизельные и газовые типы двигателей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F112A4-25F8-4DA4-8EE2-4EDCB6A7F1BA}"/>
              </a:ext>
            </a:extLst>
          </p:cNvPr>
          <p:cNvSpPr txBox="1"/>
          <p:nvPr/>
        </p:nvSpPr>
        <p:spPr>
          <a:xfrm>
            <a:off x="4283967" y="4297160"/>
            <a:ext cx="3205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Многолетний опыт производства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0102BF-8C19-4B73-A083-71C52450929A}"/>
              </a:ext>
            </a:extLst>
          </p:cNvPr>
          <p:cNvSpPr txBox="1"/>
          <p:nvPr/>
        </p:nvSpPr>
        <p:spPr>
          <a:xfrm>
            <a:off x="4283967" y="5508521"/>
            <a:ext cx="459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Применение современных технологий проектирования и производства двигателей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FED005-DD0B-4FE4-B9D9-7BCA0D958054}"/>
              </a:ext>
            </a:extLst>
          </p:cNvPr>
          <p:cNvSpPr txBox="1"/>
          <p:nvPr/>
        </p:nvSpPr>
        <p:spPr>
          <a:xfrm>
            <a:off x="4283967" y="4902840"/>
            <a:ext cx="4590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Собственные научно-исследовательские центры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A4C15E-F133-49D5-AD3F-F83755872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" r="371"/>
          <a:stretch/>
        </p:blipFill>
        <p:spPr>
          <a:xfrm>
            <a:off x="257894" y="1194222"/>
            <a:ext cx="3774675" cy="15934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3D93613-DEFB-4F67-88AB-A571A9000FE9}"/>
              </a:ext>
            </a:extLst>
          </p:cNvPr>
          <p:cNvSpPr txBox="1"/>
          <p:nvPr/>
        </p:nvSpPr>
        <p:spPr>
          <a:xfrm>
            <a:off x="4283967" y="3691480"/>
            <a:ext cx="359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Сервисная поддержка по всему миру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3F2A8-83E9-4641-ABB7-4570DC262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7" y="4611029"/>
            <a:ext cx="3774675" cy="15069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50D946-B3B8-4DB2-B670-2C4C6E522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65"/>
          <a:stretch/>
        </p:blipFill>
        <p:spPr>
          <a:xfrm>
            <a:off x="269677" y="2883036"/>
            <a:ext cx="3774675" cy="163260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9ACF8FC-6CB9-402D-9D0A-079F78D45ABC}"/>
              </a:ext>
            </a:extLst>
          </p:cNvPr>
          <p:cNvSpPr txBox="1"/>
          <p:nvPr/>
        </p:nvSpPr>
        <p:spPr>
          <a:xfrm>
            <a:off x="4283967" y="3085800"/>
            <a:ext cx="1600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Высокий КПД</a:t>
            </a:r>
          </a:p>
        </p:txBody>
      </p:sp>
    </p:spTree>
    <p:extLst>
      <p:ext uri="{BB962C8B-B14F-4D97-AF65-F5344CB8AC3E}">
        <p14:creationId xmlns:p14="http://schemas.microsoft.com/office/powerpoint/2010/main" val="578185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文本框 19"/>
          <p:cNvSpPr txBox="1">
            <a:spLocks noChangeArrowheads="1"/>
          </p:cNvSpPr>
          <p:nvPr/>
        </p:nvSpPr>
        <p:spPr bwMode="auto">
          <a:xfrm>
            <a:off x="203348" y="369888"/>
            <a:ext cx="73929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dirty="0" err="1">
                <a:latin typeface="Arial" charset="0"/>
                <a:ea typeface="Dotum" pitchFamily="34" charset="-127"/>
              </a:rPr>
              <a:t>Weichai</a:t>
            </a:r>
            <a:r>
              <a:rPr lang="ru-RU" altLang="zh-CN" sz="2400" dirty="0">
                <a:latin typeface="Arial" charset="0"/>
                <a:ea typeface="Dotum" pitchFamily="34" charset="-127"/>
              </a:rPr>
              <a:t> в цифрах</a:t>
            </a:r>
            <a:endParaRPr lang="en-US" altLang="zh-CN" sz="2400" dirty="0">
              <a:latin typeface="Arial" charset="0"/>
              <a:ea typeface="Dotum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34871-BAA9-45A1-8972-1450F7826485}"/>
              </a:ext>
            </a:extLst>
          </p:cNvPr>
          <p:cNvSpPr txBox="1"/>
          <p:nvPr/>
        </p:nvSpPr>
        <p:spPr>
          <a:xfrm>
            <a:off x="1115617" y="1461728"/>
            <a:ext cx="2952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E61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1 002 000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Двигателей выпущено 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в 2021 году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05C3E-C09A-45C5-9287-10CFA430F79C}"/>
              </a:ext>
            </a:extLst>
          </p:cNvPr>
          <p:cNvSpPr txBox="1"/>
          <p:nvPr/>
        </p:nvSpPr>
        <p:spPr>
          <a:xfrm>
            <a:off x="4716016" y="4509119"/>
            <a:ext cx="3404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E61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+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Сотрудников 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в научно-исследовательских центрах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092C9C-2BE6-4356-827E-E998582E4A58}"/>
              </a:ext>
            </a:extLst>
          </p:cNvPr>
          <p:cNvSpPr txBox="1"/>
          <p:nvPr/>
        </p:nvSpPr>
        <p:spPr>
          <a:xfrm>
            <a:off x="4716016" y="2953557"/>
            <a:ext cx="3244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E61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+ 10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Научно-исследовательские центры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В 5 странах и 10 регионах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36C02-DC48-4601-ADFB-B7A6D77E1115}"/>
              </a:ext>
            </a:extLst>
          </p:cNvPr>
          <p:cNvSpPr txBox="1"/>
          <p:nvPr/>
        </p:nvSpPr>
        <p:spPr>
          <a:xfrm>
            <a:off x="4716016" y="1461728"/>
            <a:ext cx="3207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E61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миллионов кВт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Общая мощность дизельных 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двигателей, выпускаемых в год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6D3359-3C92-4935-B796-FB27810FF7C3}"/>
              </a:ext>
            </a:extLst>
          </p:cNvPr>
          <p:cNvSpPr txBox="1"/>
          <p:nvPr/>
        </p:nvSpPr>
        <p:spPr>
          <a:xfrm>
            <a:off x="1115617" y="4509119"/>
            <a:ext cx="2374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E61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100 000 +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Сотрудников компании по всему миру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79148A-6F41-4DA2-BDD0-D34F4A8D28E9}"/>
              </a:ext>
            </a:extLst>
          </p:cNvPr>
          <p:cNvSpPr txBox="1"/>
          <p:nvPr/>
        </p:nvSpPr>
        <p:spPr>
          <a:xfrm>
            <a:off x="1115617" y="2953557"/>
            <a:ext cx="2641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E61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25,4 Млрд. </a:t>
            </a:r>
            <a:r>
              <a:rPr lang="en-US" sz="2800" dirty="0">
                <a:solidFill>
                  <a:srgbClr val="E61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Выручка компании </a:t>
            </a:r>
          </a:p>
          <a:p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42353130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38" tIns="45720" rIns="91438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38" tIns="45720" rIns="91438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19752</TotalTime>
  <Words>585</Words>
  <Application>Microsoft Office PowerPoint</Application>
  <PresentationFormat>Экран (4:3)</PresentationFormat>
  <Paragraphs>106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黑体</vt:lpstr>
      <vt:lpstr>宋体</vt:lpstr>
      <vt:lpstr>Arial</vt:lpstr>
      <vt:lpstr>Calibri</vt:lpstr>
      <vt:lpstr>仿宋_GB2312</vt:lpstr>
      <vt:lpstr>楷体_GB2312</vt:lpstr>
      <vt:lpstr>Times New Roman</vt:lpstr>
      <vt:lpstr>Webdings</vt:lpstr>
      <vt:lpstr>Wingdings</vt:lpstr>
      <vt:lpstr>默认设计模板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gdad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何滨</dc:creator>
  <cp:lastModifiedBy>Андрей Зыков</cp:lastModifiedBy>
  <cp:revision>1992</cp:revision>
  <dcterms:created xsi:type="dcterms:W3CDTF">2004-03-26T14:42:31Z</dcterms:created>
  <dcterms:modified xsi:type="dcterms:W3CDTF">2023-07-27T11:21:09Z</dcterms:modified>
</cp:coreProperties>
</file>